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Amatic SC"/>
      <p:regular r:id="rId24"/>
      <p:bold r:id="rId25"/>
    </p:embeddedFont>
    <p:embeddedFont>
      <p:font typeface="Source Code Pro"/>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3984DBA-DA7B-4E3F-89E2-BBFD751DF2C3}">
  <a:tblStyle styleId="{E3984DBA-DA7B-4E3F-89E2-BBFD751DF2C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AmaticSC-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SourceCodePro-regular.fntdata"/><Relationship Id="rId25" Type="http://schemas.openxmlformats.org/officeDocument/2006/relationships/font" Target="fonts/AmaticSC-bold.fntdata"/><Relationship Id="rId27" Type="http://schemas.openxmlformats.org/officeDocument/2006/relationships/font" Target="fonts/SourceCodePr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73dfdcae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73dfdcae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741a99f3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741a99f3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741fba09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741fba09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73dfdcae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73dfdcae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73dfdcae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73dfdcae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73dfdcae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73dfdcae9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741fba09f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4741fba09f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73dfdcae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73dfdcae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473dfdcae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473dfdcae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473dfdcae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473dfdcae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473dfdcae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473dfdcae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73dfdcae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73dfdcae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73dfdcae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73dfdcae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473dfdcae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473dfdcae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4741a99f3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4741a99f3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73dfdcae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73dfdcae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Lessons Learned in Building Linked Data for the American Art Collaborative</a:t>
            </a:r>
            <a:endParaRPr sz="1400"/>
          </a:p>
          <a:p>
            <a:pPr indent="0" lvl="0" marL="457200" rtl="0" algn="l">
              <a:spcBef>
                <a:spcPts val="0"/>
              </a:spcBef>
              <a:spcAft>
                <a:spcPts val="0"/>
              </a:spcAft>
              <a:buClr>
                <a:srgbClr val="000000"/>
              </a:buClr>
              <a:buSzPts val="1100"/>
              <a:buFont typeface="Arial"/>
              <a:buNone/>
            </a:pPr>
            <a:r>
              <a:t/>
            </a:r>
            <a:endParaRPr sz="1400"/>
          </a:p>
          <a:p>
            <a:pPr indent="-317500" lvl="0" marL="457200" rtl="0" algn="l">
              <a:spcBef>
                <a:spcPts val="0"/>
              </a:spcBef>
              <a:spcAft>
                <a:spcPts val="0"/>
              </a:spcAft>
              <a:buSzPts val="1400"/>
              <a:buChar char="❖"/>
            </a:pPr>
            <a:r>
              <a:rPr lang="en" sz="1400"/>
              <a:t>Connecting the Smithsonian American Art Museum to the Linked Data Cloud</a:t>
            </a:r>
            <a:endParaRPr sz="1400"/>
          </a:p>
          <a:p>
            <a:pPr indent="0" lvl="0" marL="0" rtl="0" algn="l">
              <a:spcBef>
                <a:spcPts val="0"/>
              </a:spcBef>
              <a:spcAft>
                <a:spcPts val="0"/>
              </a:spcAft>
              <a:buClr>
                <a:srgbClr val="000000"/>
              </a:buClr>
              <a:buSzPts val="1100"/>
              <a:buFont typeface="Arial"/>
              <a:buNone/>
            </a:pPr>
            <a:r>
              <a:t/>
            </a:r>
            <a:endParaRPr sz="1400"/>
          </a:p>
          <a:p>
            <a:pPr indent="0" lvl="0" marL="0" rtl="0" algn="l">
              <a:spcBef>
                <a:spcPts val="0"/>
              </a:spcBef>
              <a:spcAft>
                <a:spcPts val="0"/>
              </a:spcAft>
              <a:buClr>
                <a:srgbClr val="000000"/>
              </a:buClr>
              <a:buSzPts val="1100"/>
              <a:buFont typeface="Arial"/>
              <a:buNone/>
            </a:pPr>
            <a:r>
              <a:rPr lang="en" sz="1400"/>
              <a:t>Applied the lessons in:</a:t>
            </a:r>
            <a:endParaRPr sz="1400"/>
          </a:p>
          <a:p>
            <a:pPr indent="0" lvl="0" marL="0" rtl="0" algn="l">
              <a:spcBef>
                <a:spcPts val="0"/>
              </a:spcBef>
              <a:spcAft>
                <a:spcPts val="0"/>
              </a:spcAft>
              <a:buClr>
                <a:srgbClr val="000000"/>
              </a:buClr>
              <a:buSzPts val="1100"/>
              <a:buFont typeface="Arial"/>
              <a:buNone/>
            </a:pPr>
            <a:r>
              <a:t/>
            </a:r>
            <a:endParaRPr sz="1400"/>
          </a:p>
          <a:p>
            <a:pPr indent="-317500" lvl="0" marL="457200" rtl="0" algn="l">
              <a:spcBef>
                <a:spcPts val="0"/>
              </a:spcBef>
              <a:spcAft>
                <a:spcPts val="0"/>
              </a:spcAft>
              <a:buSzPts val="1400"/>
              <a:buChar char="●"/>
            </a:pPr>
            <a:r>
              <a:rPr lang="en" sz="1400"/>
              <a:t>Data Preparation such as filtering table</a:t>
            </a:r>
            <a:endParaRPr sz="1400"/>
          </a:p>
          <a:p>
            <a:pPr indent="0" lvl="0" marL="457200" rtl="0" algn="l">
              <a:spcBef>
                <a:spcPts val="0"/>
              </a:spcBef>
              <a:spcAft>
                <a:spcPts val="0"/>
              </a:spcAft>
              <a:buClr>
                <a:srgbClr val="000000"/>
              </a:buClr>
              <a:buSzPts val="1100"/>
              <a:buFont typeface="Arial"/>
              <a:buNone/>
            </a:pPr>
            <a:r>
              <a:t/>
            </a:r>
            <a:endParaRPr sz="1400"/>
          </a:p>
          <a:p>
            <a:pPr indent="-317500" lvl="0" marL="457200" rtl="0" algn="l">
              <a:spcBef>
                <a:spcPts val="0"/>
              </a:spcBef>
              <a:spcAft>
                <a:spcPts val="0"/>
              </a:spcAft>
              <a:buSzPts val="1400"/>
              <a:buChar char="●"/>
            </a:pPr>
            <a:r>
              <a:rPr lang="en" sz="1400"/>
              <a:t>Mapping metadata to RDF format</a:t>
            </a:r>
            <a:endParaRPr sz="1400"/>
          </a:p>
          <a:p>
            <a:pPr indent="0" lvl="0" marL="457200" rtl="0" algn="l">
              <a:spcBef>
                <a:spcPts val="0"/>
              </a:spcBef>
              <a:spcAft>
                <a:spcPts val="0"/>
              </a:spcAft>
              <a:buClr>
                <a:srgbClr val="000000"/>
              </a:buClr>
              <a:buSzPts val="1100"/>
              <a:buFont typeface="Arial"/>
              <a:buNone/>
            </a:pPr>
            <a:r>
              <a:t/>
            </a:r>
            <a:endParaRPr sz="1400"/>
          </a:p>
          <a:p>
            <a:pPr indent="-317500" lvl="0" marL="457200" rtl="0" algn="l">
              <a:spcBef>
                <a:spcPts val="0"/>
              </a:spcBef>
              <a:spcAft>
                <a:spcPts val="0"/>
              </a:spcAft>
              <a:buSzPts val="1400"/>
              <a:buChar char="●"/>
            </a:pPr>
            <a:r>
              <a:rPr lang="en" sz="1400"/>
              <a:t>Link to External sources such as DBPedia</a:t>
            </a:r>
            <a:endParaRPr sz="1400"/>
          </a:p>
          <a:p>
            <a:pPr indent="0" lvl="0" marL="457200" rtl="0" algn="l">
              <a:spcBef>
                <a:spcPts val="0"/>
              </a:spcBef>
              <a:spcAft>
                <a:spcPts val="0"/>
              </a:spcAft>
              <a:buClr>
                <a:srgbClr val="000000"/>
              </a:buClr>
              <a:buSzPts val="1100"/>
              <a:buFont typeface="Arial"/>
              <a:buNone/>
            </a:pPr>
            <a:r>
              <a:t/>
            </a:r>
            <a:endParaRPr sz="1400"/>
          </a:p>
          <a:p>
            <a:pPr indent="-317500" lvl="0" marL="457200" rtl="0" algn="l">
              <a:spcBef>
                <a:spcPts val="0"/>
              </a:spcBef>
              <a:spcAft>
                <a:spcPts val="0"/>
              </a:spcAft>
              <a:buSzPts val="1400"/>
              <a:buChar char="●"/>
            </a:pPr>
            <a:r>
              <a:rPr lang="en" sz="1400"/>
              <a:t>Reuse ontology terminologies</a:t>
            </a:r>
            <a:endParaRPr sz="1400"/>
          </a:p>
          <a:p>
            <a:pPr indent="0" lvl="0" marL="457200" rtl="0" algn="l">
              <a:spcBef>
                <a:spcPts val="0"/>
              </a:spcBef>
              <a:spcAft>
                <a:spcPts val="0"/>
              </a:spcAft>
              <a:buClr>
                <a:srgbClr val="000000"/>
              </a:buClr>
              <a:buSzPts val="1100"/>
              <a:buFont typeface="Arial"/>
              <a:buNone/>
            </a:pPr>
            <a:r>
              <a:t/>
            </a:r>
            <a:endParaRPr sz="1400"/>
          </a:p>
          <a:p>
            <a:pPr indent="-317500" lvl="0" marL="457200" rtl="0" algn="l">
              <a:spcBef>
                <a:spcPts val="0"/>
              </a:spcBef>
              <a:spcAft>
                <a:spcPts val="0"/>
              </a:spcAft>
              <a:buSzPts val="1400"/>
              <a:buChar char="●"/>
            </a:pPr>
            <a:r>
              <a:rPr lang="en" sz="1400"/>
              <a:t>Using Karma to map our data to RDF</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americanart.si.edu/about/lo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doi.org/10.5281/zenodo.1439879" TargetMode="External"/><Relationship Id="rId4" Type="http://schemas.openxmlformats.org/officeDocument/2006/relationships/hyperlink" Target="https://doi.org/10.5281/zenodo.1439879" TargetMode="External"/><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SMART TOURS</a:t>
            </a:r>
            <a:endParaRPr/>
          </a:p>
          <a:p>
            <a:pPr indent="0" lvl="0" marL="0" rtl="0" algn="ctr">
              <a:spcBef>
                <a:spcPts val="0"/>
              </a:spcBef>
              <a:spcAft>
                <a:spcPts val="0"/>
              </a:spcAft>
              <a:buNone/>
            </a:pPr>
            <a:r>
              <a:rPr lang="en"/>
              <a:t>Museum</a:t>
            </a:r>
            <a:endParaRPr/>
          </a:p>
        </p:txBody>
      </p:sp>
      <p:sp>
        <p:nvSpPr>
          <p:cNvPr id="57" name="Google Shape;57;p13"/>
          <p:cNvSpPr txBox="1"/>
          <p:nvPr>
            <p:ph idx="1" type="subTitle"/>
          </p:nvPr>
        </p:nvSpPr>
        <p:spPr>
          <a:xfrm>
            <a:off x="84050" y="3832075"/>
            <a:ext cx="8976000" cy="9588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0" lang="en" sz="1400"/>
              <a:t>Ramesh Gorantla * Nagarjuna Kalluri * Soham Dasgupta * Debarati Bhattacharyya</a:t>
            </a:r>
            <a:endParaRPr b="0" sz="1400"/>
          </a:p>
        </p:txBody>
      </p:sp>
      <p:sp>
        <p:nvSpPr>
          <p:cNvPr id="58" name="Google Shape;58;p13"/>
          <p:cNvSpPr txBox="1"/>
          <p:nvPr/>
        </p:nvSpPr>
        <p:spPr>
          <a:xfrm>
            <a:off x="3403800" y="3546650"/>
            <a:ext cx="1966500" cy="4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solidFill>
                  <a:schemeClr val="accent1"/>
                </a:solidFill>
                <a:latin typeface="Source Code Pro"/>
                <a:ea typeface="Source Code Pro"/>
                <a:cs typeface="Source Code Pro"/>
                <a:sym typeface="Source Code Pro"/>
              </a:rPr>
              <a:t>Team 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2"/>
          <p:cNvSpPr txBox="1"/>
          <p:nvPr/>
        </p:nvSpPr>
        <p:spPr>
          <a:xfrm>
            <a:off x="344575" y="100850"/>
            <a:ext cx="28071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Amatic SC"/>
                <a:ea typeface="Amatic SC"/>
                <a:cs typeface="Amatic SC"/>
                <a:sym typeface="Amatic SC"/>
              </a:rPr>
              <a:t>User Interface</a:t>
            </a:r>
            <a:endParaRPr b="1" sz="3600">
              <a:latin typeface="Amatic SC"/>
              <a:ea typeface="Amatic SC"/>
              <a:cs typeface="Amatic SC"/>
              <a:sym typeface="Amatic SC"/>
            </a:endParaRPr>
          </a:p>
        </p:txBody>
      </p:sp>
      <p:pic>
        <p:nvPicPr>
          <p:cNvPr id="115" name="Google Shape;115;p22"/>
          <p:cNvPicPr preferRelativeResize="0"/>
          <p:nvPr/>
        </p:nvPicPr>
        <p:blipFill>
          <a:blip r:embed="rId3">
            <a:alphaModFix/>
          </a:blip>
          <a:stretch>
            <a:fillRect/>
          </a:stretch>
        </p:blipFill>
        <p:spPr>
          <a:xfrm>
            <a:off x="0" y="712100"/>
            <a:ext cx="9143997" cy="44313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3"/>
          <p:cNvSpPr txBox="1"/>
          <p:nvPr/>
        </p:nvSpPr>
        <p:spPr>
          <a:xfrm>
            <a:off x="344575" y="100850"/>
            <a:ext cx="28071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Amatic SC"/>
                <a:ea typeface="Amatic SC"/>
                <a:cs typeface="Amatic SC"/>
                <a:sym typeface="Amatic SC"/>
              </a:rPr>
              <a:t>User Interface</a:t>
            </a:r>
            <a:endParaRPr b="1" sz="3600">
              <a:latin typeface="Amatic SC"/>
              <a:ea typeface="Amatic SC"/>
              <a:cs typeface="Amatic SC"/>
              <a:sym typeface="Amatic SC"/>
            </a:endParaRPr>
          </a:p>
        </p:txBody>
      </p:sp>
      <p:pic>
        <p:nvPicPr>
          <p:cNvPr id="121" name="Google Shape;121;p23"/>
          <p:cNvPicPr preferRelativeResize="0"/>
          <p:nvPr/>
        </p:nvPicPr>
        <p:blipFill>
          <a:blip r:embed="rId3">
            <a:alphaModFix/>
          </a:blip>
          <a:stretch>
            <a:fillRect/>
          </a:stretch>
        </p:blipFill>
        <p:spPr>
          <a:xfrm>
            <a:off x="0" y="743500"/>
            <a:ext cx="9143999" cy="4399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4"/>
          <p:cNvSpPr txBox="1"/>
          <p:nvPr/>
        </p:nvSpPr>
        <p:spPr>
          <a:xfrm>
            <a:off x="3128050" y="1657050"/>
            <a:ext cx="37569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Amatic SC"/>
                <a:ea typeface="Amatic SC"/>
                <a:cs typeface="Amatic SC"/>
                <a:sym typeface="Amatic SC"/>
              </a:rPr>
              <a:t>Sparql query</a:t>
            </a:r>
            <a:endParaRPr b="1" sz="6000">
              <a:latin typeface="Amatic SC"/>
              <a:ea typeface="Amatic SC"/>
              <a:cs typeface="Amatic SC"/>
              <a:sym typeface="Amatic S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5"/>
          <p:cNvSpPr txBox="1"/>
          <p:nvPr/>
        </p:nvSpPr>
        <p:spPr>
          <a:xfrm>
            <a:off x="3605675" y="1678800"/>
            <a:ext cx="18159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Amatic SC"/>
                <a:ea typeface="Amatic SC"/>
                <a:cs typeface="Amatic SC"/>
                <a:sym typeface="Amatic SC"/>
              </a:rPr>
              <a:t>DEMO</a:t>
            </a:r>
            <a:endParaRPr b="1" sz="6000">
              <a:latin typeface="Amatic SC"/>
              <a:ea typeface="Amatic SC"/>
              <a:cs typeface="Amatic SC"/>
              <a:sym typeface="Amatic S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6"/>
          <p:cNvSpPr txBox="1"/>
          <p:nvPr/>
        </p:nvSpPr>
        <p:spPr>
          <a:xfrm>
            <a:off x="344575" y="100850"/>
            <a:ext cx="37569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Amatic SC"/>
                <a:ea typeface="Amatic SC"/>
                <a:cs typeface="Amatic SC"/>
                <a:sym typeface="Amatic SC"/>
              </a:rPr>
              <a:t>FUTURE WORK</a:t>
            </a:r>
            <a:endParaRPr b="1" sz="3600">
              <a:latin typeface="Amatic SC"/>
              <a:ea typeface="Amatic SC"/>
              <a:cs typeface="Amatic SC"/>
              <a:sym typeface="Amatic SC"/>
            </a:endParaRPr>
          </a:p>
        </p:txBody>
      </p:sp>
      <p:sp>
        <p:nvSpPr>
          <p:cNvPr id="137" name="Google Shape;137;p26"/>
          <p:cNvSpPr txBox="1"/>
          <p:nvPr/>
        </p:nvSpPr>
        <p:spPr>
          <a:xfrm>
            <a:off x="510425" y="891275"/>
            <a:ext cx="7695600" cy="362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Integrating the application with public datasets like DBPedia or other public datasets, to show the news/information about the artifacts or artists</a:t>
            </a:r>
            <a:endParaRPr/>
          </a:p>
          <a:p>
            <a:pPr indent="0" lvl="0" marL="4572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
              <a:t>Implementation </a:t>
            </a:r>
            <a:r>
              <a:rPr lang="en"/>
              <a:t>the approximation algorithm to finding nearby artifacts if the location of the user is not accurate</a:t>
            </a:r>
            <a:endParaRPr/>
          </a:p>
          <a:p>
            <a:pPr indent="0" lvl="0" marL="4572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
              <a:t>Building a mobile application for Android/iOS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7"/>
          <p:cNvSpPr txBox="1"/>
          <p:nvPr/>
        </p:nvSpPr>
        <p:spPr>
          <a:xfrm>
            <a:off x="344575" y="100850"/>
            <a:ext cx="37569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Amatic SC"/>
                <a:ea typeface="Amatic SC"/>
                <a:cs typeface="Amatic SC"/>
                <a:sym typeface="Amatic SC"/>
              </a:rPr>
              <a:t>TEAM</a:t>
            </a:r>
            <a:endParaRPr b="1" sz="3600">
              <a:latin typeface="Amatic SC"/>
              <a:ea typeface="Amatic SC"/>
              <a:cs typeface="Amatic SC"/>
              <a:sym typeface="Amatic SC"/>
            </a:endParaRPr>
          </a:p>
        </p:txBody>
      </p:sp>
      <p:graphicFrame>
        <p:nvGraphicFramePr>
          <p:cNvPr id="143" name="Google Shape;143;p27"/>
          <p:cNvGraphicFramePr/>
          <p:nvPr/>
        </p:nvGraphicFramePr>
        <p:xfrm>
          <a:off x="487175" y="969850"/>
          <a:ext cx="3000000" cy="3000000"/>
        </p:xfrm>
        <a:graphic>
          <a:graphicData uri="http://schemas.openxmlformats.org/drawingml/2006/table">
            <a:tbl>
              <a:tblPr>
                <a:noFill/>
                <a:tableStyleId>{E3984DBA-DA7B-4E3F-89E2-BBFD751DF2C3}</a:tableStyleId>
              </a:tblPr>
              <a:tblGrid>
                <a:gridCol w="2501125"/>
                <a:gridCol w="5806050"/>
              </a:tblGrid>
              <a:tr h="624575">
                <a:tc>
                  <a:txBody>
                    <a:bodyPr>
                      <a:noAutofit/>
                    </a:bodyPr>
                    <a:lstStyle/>
                    <a:p>
                      <a:pPr indent="0" lvl="0" marL="0" rtl="0" algn="ctr">
                        <a:spcBef>
                          <a:spcPts val="0"/>
                        </a:spcBef>
                        <a:spcAft>
                          <a:spcPts val="0"/>
                        </a:spcAft>
                        <a:buNone/>
                      </a:pPr>
                      <a:r>
                        <a:rPr lang="en"/>
                        <a:t>Team Member</a:t>
                      </a:r>
                      <a:endParaRPr/>
                    </a:p>
                  </a:txBody>
                  <a:tcPr marT="91425" marB="91425" marR="91425" marL="91425" anchor="ctr"/>
                </a:tc>
                <a:tc>
                  <a:txBody>
                    <a:bodyPr>
                      <a:noAutofit/>
                    </a:bodyPr>
                    <a:lstStyle/>
                    <a:p>
                      <a:pPr indent="0" lvl="0" marL="0" rtl="0" algn="ctr">
                        <a:spcBef>
                          <a:spcPts val="0"/>
                        </a:spcBef>
                        <a:spcAft>
                          <a:spcPts val="0"/>
                        </a:spcAft>
                        <a:buNone/>
                      </a:pPr>
                      <a:r>
                        <a:rPr lang="en"/>
                        <a:t>Contribution</a:t>
                      </a:r>
                      <a:endParaRPr/>
                    </a:p>
                  </a:txBody>
                  <a:tcPr marT="91425" marB="91425" marR="91425" marL="91425" anchor="ctr"/>
                </a:tc>
              </a:tr>
              <a:tr h="624575">
                <a:tc>
                  <a:txBody>
                    <a:bodyPr>
                      <a:noAutofit/>
                    </a:bodyPr>
                    <a:lstStyle/>
                    <a:p>
                      <a:pPr indent="0" lvl="0" marL="0" rtl="0" algn="l">
                        <a:spcBef>
                          <a:spcPts val="0"/>
                        </a:spcBef>
                        <a:spcAft>
                          <a:spcPts val="0"/>
                        </a:spcAft>
                        <a:buNone/>
                      </a:pPr>
                      <a:r>
                        <a:rPr lang="en"/>
                        <a:t>Ramesh Gorantla</a:t>
                      </a:r>
                      <a:endParaRPr/>
                    </a:p>
                  </a:txBody>
                  <a:tcPr marT="91425" marB="91425" marR="91425" marL="91425" anchor="ctr"/>
                </a:tc>
                <a:tc>
                  <a:txBody>
                    <a:bodyPr>
                      <a:noAutofit/>
                    </a:bodyPr>
                    <a:lstStyle/>
                    <a:p>
                      <a:pPr indent="0" lvl="0" marL="0" rtl="0" algn="l">
                        <a:spcBef>
                          <a:spcPts val="0"/>
                        </a:spcBef>
                        <a:spcAft>
                          <a:spcPts val="0"/>
                        </a:spcAft>
                        <a:buNone/>
                      </a:pPr>
                      <a:r>
                        <a:rPr lang="en"/>
                        <a:t>Data collection, preprocessing, Front end Development, Ontology creation and RDF generation using Protege Cellfie, OWL validation, Sparql querying using Fuseki, </a:t>
                      </a:r>
                      <a:r>
                        <a:rPr lang="en"/>
                        <a:t>Report Writing and Editing</a:t>
                      </a:r>
                      <a:endParaRPr/>
                    </a:p>
                  </a:txBody>
                  <a:tcPr marT="91425" marB="91425" marR="91425" marL="91425" anchor="ctr"/>
                </a:tc>
              </a:tr>
              <a:tr h="624575">
                <a:tc>
                  <a:txBody>
                    <a:bodyPr>
                      <a:noAutofit/>
                    </a:bodyPr>
                    <a:lstStyle/>
                    <a:p>
                      <a:pPr indent="0" lvl="0" marL="0" rtl="0" algn="l">
                        <a:spcBef>
                          <a:spcPts val="0"/>
                        </a:spcBef>
                        <a:spcAft>
                          <a:spcPts val="0"/>
                        </a:spcAft>
                        <a:buNone/>
                      </a:pPr>
                      <a:r>
                        <a:rPr lang="en"/>
                        <a:t>Nagarjuna Kalluri</a:t>
                      </a:r>
                      <a:endParaRPr/>
                    </a:p>
                  </a:txBody>
                  <a:tcPr marT="91425" marB="91425" marR="91425" marL="91425" anchor="ctr"/>
                </a:tc>
                <a:tc>
                  <a:txBody>
                    <a:bodyPr>
                      <a:noAutofit/>
                    </a:bodyPr>
                    <a:lstStyle/>
                    <a:p>
                      <a:pPr indent="0" lvl="0" marL="0" rtl="0" algn="l">
                        <a:spcBef>
                          <a:spcPts val="0"/>
                        </a:spcBef>
                        <a:spcAft>
                          <a:spcPts val="0"/>
                        </a:spcAft>
                        <a:buNone/>
                      </a:pPr>
                      <a:r>
                        <a:rPr lang="en"/>
                        <a:t>Data collection, preprocessing, Front end Development, Ontology creation and RDF generation using OpenRefine, Sparql querying using Fuseki, Report Writing and Editing</a:t>
                      </a:r>
                      <a:endParaRPr/>
                    </a:p>
                  </a:txBody>
                  <a:tcPr marT="91425" marB="91425" marR="91425" marL="91425" anchor="ctr"/>
                </a:tc>
              </a:tr>
              <a:tr h="624575">
                <a:tc>
                  <a:txBody>
                    <a:bodyPr>
                      <a:noAutofit/>
                    </a:bodyPr>
                    <a:lstStyle/>
                    <a:p>
                      <a:pPr indent="0" lvl="0" marL="0" rtl="0" algn="l">
                        <a:spcBef>
                          <a:spcPts val="0"/>
                        </a:spcBef>
                        <a:spcAft>
                          <a:spcPts val="0"/>
                        </a:spcAft>
                        <a:buNone/>
                      </a:pPr>
                      <a:r>
                        <a:rPr lang="en"/>
                        <a:t>Soham Dasgupta</a:t>
                      </a:r>
                      <a:endParaRPr/>
                    </a:p>
                  </a:txBody>
                  <a:tcPr marT="91425" marB="91425" marR="91425" marL="91425" anchor="ctr"/>
                </a:tc>
                <a:tc>
                  <a:txBody>
                    <a:bodyPr>
                      <a:noAutofit/>
                    </a:bodyPr>
                    <a:lstStyle/>
                    <a:p>
                      <a:pPr indent="0" lvl="0" marL="0" rtl="0" algn="l">
                        <a:spcBef>
                          <a:spcPts val="0"/>
                        </a:spcBef>
                        <a:spcAft>
                          <a:spcPts val="0"/>
                        </a:spcAft>
                        <a:buNone/>
                      </a:pPr>
                      <a:r>
                        <a:rPr lang="en"/>
                        <a:t>Data collection, preprocessing, RDF generation using Karma, Apache Fuseki Installation and Configuration, Sparql querying using Fuseki, Report Writing and Editing</a:t>
                      </a:r>
                      <a:endParaRPr/>
                    </a:p>
                  </a:txBody>
                  <a:tcPr marT="91425" marB="91425" marR="91425" marL="91425" anchor="ctr"/>
                </a:tc>
              </a:tr>
              <a:tr h="624575">
                <a:tc>
                  <a:txBody>
                    <a:bodyPr>
                      <a:noAutofit/>
                    </a:bodyPr>
                    <a:lstStyle/>
                    <a:p>
                      <a:pPr indent="0" lvl="0" marL="0" rtl="0" algn="l">
                        <a:spcBef>
                          <a:spcPts val="0"/>
                        </a:spcBef>
                        <a:spcAft>
                          <a:spcPts val="0"/>
                        </a:spcAft>
                        <a:buNone/>
                      </a:pPr>
                      <a:r>
                        <a:rPr lang="en"/>
                        <a:t>Debarati Bhattacharyya</a:t>
                      </a:r>
                      <a:endParaRPr/>
                    </a:p>
                  </a:txBody>
                  <a:tcPr marT="91425" marB="91425" marR="91425" marL="91425" anchor="ctr"/>
                </a:tc>
                <a:tc>
                  <a:txBody>
                    <a:bodyPr>
                      <a:noAutofit/>
                    </a:bodyPr>
                    <a:lstStyle/>
                    <a:p>
                      <a:pPr indent="0" lvl="0" marL="0" rtl="0" algn="l">
                        <a:spcBef>
                          <a:spcPts val="0"/>
                        </a:spcBef>
                        <a:spcAft>
                          <a:spcPts val="0"/>
                        </a:spcAft>
                        <a:buNone/>
                      </a:pPr>
                      <a:r>
                        <a:rPr lang="en"/>
                        <a:t>Ontology Validation, Apache Fuseki Installation and Configuration, Sparql querying using Fuseki, Report Writing and Editing</a:t>
                      </a:r>
                      <a:endParaRPr/>
                    </a:p>
                  </a:txBody>
                  <a:tcPr marT="91425" marB="91425" marR="91425" marL="91425" anchor="ct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8"/>
          <p:cNvSpPr txBox="1"/>
          <p:nvPr/>
        </p:nvSpPr>
        <p:spPr>
          <a:xfrm>
            <a:off x="344575" y="100850"/>
            <a:ext cx="37569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Amatic SC"/>
                <a:ea typeface="Amatic SC"/>
                <a:cs typeface="Amatic SC"/>
                <a:sym typeface="Amatic SC"/>
              </a:rPr>
              <a:t>REFERENCES</a:t>
            </a:r>
            <a:endParaRPr b="1" sz="3600">
              <a:latin typeface="Amatic SC"/>
              <a:ea typeface="Amatic SC"/>
              <a:cs typeface="Amatic SC"/>
              <a:sym typeface="Amatic SC"/>
            </a:endParaRPr>
          </a:p>
        </p:txBody>
      </p:sp>
      <p:sp>
        <p:nvSpPr>
          <p:cNvPr id="149" name="Google Shape;149;p28"/>
          <p:cNvSpPr txBox="1"/>
          <p:nvPr/>
        </p:nvSpPr>
        <p:spPr>
          <a:xfrm>
            <a:off x="494900" y="825750"/>
            <a:ext cx="8049000" cy="3961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Linked Open Data at SAAM : </a:t>
            </a:r>
            <a:r>
              <a:rPr lang="en" u="sng">
                <a:solidFill>
                  <a:schemeClr val="hlink"/>
                </a:solidFill>
                <a:hlinkClick r:id="rId3"/>
              </a:rPr>
              <a:t>https://americanart.si.edu/about/lod</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Connecting the smithsonian american art museum to the linked data cloud by P Szekely, CA</a:t>
            </a:r>
            <a:endParaRPr/>
          </a:p>
          <a:p>
            <a:pPr indent="457200" lvl="0" marL="0" rtl="0" algn="l">
              <a:spcBef>
                <a:spcPts val="0"/>
              </a:spcBef>
              <a:spcAft>
                <a:spcPts val="0"/>
              </a:spcAft>
              <a:buNone/>
            </a:pPr>
            <a:r>
              <a:rPr lang="en"/>
              <a:t>Knoblock, et al at the Extended Semantic Web Conference (2013)</a:t>
            </a:r>
            <a:endParaRPr/>
          </a:p>
          <a:p>
            <a:pPr indent="457200" lvl="0" marL="0" rtl="0" algn="l">
              <a:spcBef>
                <a:spcPts val="0"/>
              </a:spcBef>
              <a:spcAft>
                <a:spcPts val="0"/>
              </a:spcAft>
              <a:buNone/>
            </a:pPr>
            <a:r>
              <a:t/>
            </a:r>
            <a:endParaRPr/>
          </a:p>
          <a:p>
            <a:pPr indent="-317500" lvl="0" marL="457200" rtl="0" algn="l">
              <a:spcBef>
                <a:spcPts val="0"/>
              </a:spcBef>
              <a:spcAft>
                <a:spcPts val="0"/>
              </a:spcAft>
              <a:buSzPts val="1400"/>
              <a:buChar char="●"/>
            </a:pPr>
            <a:r>
              <a:rPr lang="en"/>
              <a:t>Lessons Learned in Building Linked Data for the American Art Collaborative by CA Knoblock, PSzekely, etal in Intl. Semantic Web Conference (2017)</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Amsterdam Museum of Linked Open Data by B Victor et al in Journal of Semantic Web (2013)</a:t>
            </a:r>
            <a:endParaRPr/>
          </a:p>
          <a:p>
            <a:pPr indent="0" lvl="0" marL="91440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9"/>
          <p:cNvSpPr txBox="1"/>
          <p:nvPr/>
        </p:nvSpPr>
        <p:spPr>
          <a:xfrm>
            <a:off x="3092800" y="1840550"/>
            <a:ext cx="2588700" cy="13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Amatic SC"/>
                <a:ea typeface="Amatic SC"/>
                <a:cs typeface="Amatic SC"/>
                <a:sym typeface="Amatic SC"/>
              </a:rPr>
              <a:t>THANK YOU</a:t>
            </a:r>
            <a:endParaRPr b="1" sz="6000">
              <a:latin typeface="Amatic SC"/>
              <a:ea typeface="Amatic SC"/>
              <a:cs typeface="Amatic SC"/>
              <a:sym typeface="Amatic S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nvSpPr>
        <p:spPr>
          <a:xfrm>
            <a:off x="344575" y="100850"/>
            <a:ext cx="28071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Amatic SC"/>
                <a:ea typeface="Amatic SC"/>
                <a:cs typeface="Amatic SC"/>
                <a:sym typeface="Amatic SC"/>
              </a:rPr>
              <a:t>AGENDA</a:t>
            </a:r>
            <a:endParaRPr b="1" sz="3600">
              <a:latin typeface="Amatic SC"/>
              <a:ea typeface="Amatic SC"/>
              <a:cs typeface="Amatic SC"/>
              <a:sym typeface="Amatic SC"/>
            </a:endParaRPr>
          </a:p>
        </p:txBody>
      </p:sp>
      <p:sp>
        <p:nvSpPr>
          <p:cNvPr id="64" name="Google Shape;64;p14"/>
          <p:cNvSpPr txBox="1"/>
          <p:nvPr/>
        </p:nvSpPr>
        <p:spPr>
          <a:xfrm>
            <a:off x="453850" y="1319500"/>
            <a:ext cx="7412700" cy="3580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MOTIVATION</a:t>
            </a:r>
            <a:endParaRPr sz="1800"/>
          </a:p>
          <a:p>
            <a:pPr indent="-342900" lvl="0" marL="457200" rtl="0" algn="l">
              <a:lnSpc>
                <a:spcPct val="150000"/>
              </a:lnSpc>
              <a:spcBef>
                <a:spcPts val="0"/>
              </a:spcBef>
              <a:spcAft>
                <a:spcPts val="0"/>
              </a:spcAft>
              <a:buSzPts val="1800"/>
              <a:buChar char="●"/>
            </a:pPr>
            <a:r>
              <a:rPr lang="en" sz="1800"/>
              <a:t>ABOUT SMART TOURS </a:t>
            </a:r>
            <a:endParaRPr sz="1800"/>
          </a:p>
          <a:p>
            <a:pPr indent="-342900" lvl="0" marL="457200" rtl="0" algn="l">
              <a:lnSpc>
                <a:spcPct val="150000"/>
              </a:lnSpc>
              <a:spcBef>
                <a:spcPts val="0"/>
              </a:spcBef>
              <a:spcAft>
                <a:spcPts val="0"/>
              </a:spcAft>
              <a:buSzPts val="1800"/>
              <a:buChar char="●"/>
            </a:pPr>
            <a:r>
              <a:rPr lang="en" sz="1800"/>
              <a:t>TOOLS &amp; TECHNOLOGIES</a:t>
            </a:r>
            <a:endParaRPr sz="1800"/>
          </a:p>
          <a:p>
            <a:pPr indent="-342900" lvl="0" marL="457200" rtl="0" algn="l">
              <a:lnSpc>
                <a:spcPct val="150000"/>
              </a:lnSpc>
              <a:spcBef>
                <a:spcPts val="0"/>
              </a:spcBef>
              <a:spcAft>
                <a:spcPts val="0"/>
              </a:spcAft>
              <a:buSzPts val="1800"/>
              <a:buChar char="●"/>
            </a:pPr>
            <a:r>
              <a:rPr lang="en" sz="1800"/>
              <a:t>PROJECT WORKFLOW</a:t>
            </a:r>
            <a:endParaRPr sz="1800"/>
          </a:p>
          <a:p>
            <a:pPr indent="-342900" lvl="0" marL="457200" rtl="0" algn="l">
              <a:lnSpc>
                <a:spcPct val="150000"/>
              </a:lnSpc>
              <a:spcBef>
                <a:spcPts val="0"/>
              </a:spcBef>
              <a:spcAft>
                <a:spcPts val="0"/>
              </a:spcAft>
              <a:buSzPts val="1800"/>
              <a:buChar char="●"/>
            </a:pPr>
            <a:r>
              <a:rPr lang="en" sz="1800"/>
              <a:t>COMPARE &amp; CONTRAST</a:t>
            </a:r>
            <a:endParaRPr sz="1800"/>
          </a:p>
          <a:p>
            <a:pPr indent="-342900" lvl="0" marL="457200" rtl="0" algn="l">
              <a:lnSpc>
                <a:spcPct val="150000"/>
              </a:lnSpc>
              <a:spcBef>
                <a:spcPts val="0"/>
              </a:spcBef>
              <a:spcAft>
                <a:spcPts val="0"/>
              </a:spcAft>
              <a:buSzPts val="1800"/>
              <a:buChar char="●"/>
            </a:pPr>
            <a:r>
              <a:rPr lang="en" sz="1800"/>
              <a:t>DEMO UI &amp; QUERY</a:t>
            </a:r>
            <a:endParaRPr sz="1800"/>
          </a:p>
          <a:p>
            <a:pPr indent="-342900" lvl="0" marL="457200" rtl="0" algn="l">
              <a:lnSpc>
                <a:spcPct val="150000"/>
              </a:lnSpc>
              <a:spcBef>
                <a:spcPts val="0"/>
              </a:spcBef>
              <a:spcAft>
                <a:spcPts val="0"/>
              </a:spcAft>
              <a:buSzPts val="1800"/>
              <a:buChar char="●"/>
            </a:pPr>
            <a:r>
              <a:rPr lang="en" sz="1800"/>
              <a:t>FUTURE WORK</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nvSpPr>
        <p:spPr>
          <a:xfrm>
            <a:off x="344575" y="100850"/>
            <a:ext cx="28071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Amatic SC"/>
                <a:ea typeface="Amatic SC"/>
                <a:cs typeface="Amatic SC"/>
                <a:sym typeface="Amatic SC"/>
              </a:rPr>
              <a:t>MOTIVATION</a:t>
            </a:r>
            <a:endParaRPr b="1" sz="3600">
              <a:latin typeface="Amatic SC"/>
              <a:ea typeface="Amatic SC"/>
              <a:cs typeface="Amatic SC"/>
              <a:sym typeface="Amatic SC"/>
            </a:endParaRPr>
          </a:p>
        </p:txBody>
      </p:sp>
      <p:sp>
        <p:nvSpPr>
          <p:cNvPr id="70" name="Google Shape;70;p15"/>
          <p:cNvSpPr txBox="1"/>
          <p:nvPr/>
        </p:nvSpPr>
        <p:spPr>
          <a:xfrm>
            <a:off x="1725150" y="1527750"/>
            <a:ext cx="48600" cy="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txBox="1"/>
          <p:nvPr/>
        </p:nvSpPr>
        <p:spPr>
          <a:xfrm>
            <a:off x="480975" y="860500"/>
            <a:ext cx="8139300" cy="39897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With the advancement of Semantic Web Technologies, museums and several similar organizations worldwide have shared their collections metadata as machine-readable linked data over the internet</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Char char="●"/>
            </a:pPr>
            <a:r>
              <a:rPr lang="en"/>
              <a:t>This application of Linked Open Data enables the artworks to be found and accessed by population across the globe </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Char char="●"/>
            </a:pPr>
            <a:r>
              <a:rPr lang="en"/>
              <a:t>Coupled with the use of W3C open data standard, RDF and SPARQL, linked open data provides developers and researchers the ability to access and re-use such data for creating alternative applications, devices, interfaces etc. </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Char char="●"/>
            </a:pPr>
            <a:r>
              <a:rPr lang="en"/>
              <a:t>Over the time since around 2014, a lot of museums and art galleries have leveraged the concepts of Semantic Web and published their database on the cloud so that it is readily available to the world</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Char char="●"/>
            </a:pPr>
            <a:r>
              <a:rPr lang="en"/>
              <a:t>But the experience </a:t>
            </a:r>
            <a:r>
              <a:rPr lang="en"/>
              <a:t>so far demonstrates that publishing museum data to the linked data cloud is difficult : the databases are large and complex, the information is richly structured and varies from museum to museum, and it is difficult to link the data to other datasets.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nvSpPr>
        <p:spPr>
          <a:xfrm>
            <a:off x="344575" y="100850"/>
            <a:ext cx="37569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Amatic SC"/>
                <a:ea typeface="Amatic SC"/>
                <a:cs typeface="Amatic SC"/>
                <a:sym typeface="Amatic SC"/>
              </a:rPr>
              <a:t>WHAT IS SMART TOURS</a:t>
            </a:r>
            <a:endParaRPr b="1" sz="3600">
              <a:latin typeface="Amatic SC"/>
              <a:ea typeface="Amatic SC"/>
              <a:cs typeface="Amatic SC"/>
              <a:sym typeface="Amatic SC"/>
            </a:endParaRPr>
          </a:p>
        </p:txBody>
      </p:sp>
      <p:sp>
        <p:nvSpPr>
          <p:cNvPr id="77" name="Google Shape;77;p16"/>
          <p:cNvSpPr txBox="1"/>
          <p:nvPr/>
        </p:nvSpPr>
        <p:spPr>
          <a:xfrm>
            <a:off x="397575" y="874425"/>
            <a:ext cx="8243400" cy="4045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Smart Tours is a minor attempt from our end to experience and solve to some extent the challenges associated with publishing and using information on the Linked Open Data (LOD)</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A common problem encountered by all of us while visiting museums is the lack of information displayed alongside the artifacts which often prohibits us to fully realize its historical importance</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
              <a:t>In some cases, artifacts may not be found at their designated locations or the viewer may be interested in exploring a particular section of the museum as per his interest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Our </a:t>
            </a:r>
            <a:r>
              <a:rPr lang="en"/>
              <a:t>project aims at solving these issues by creating an application which uses Linked data, Ontology techniques and other Semantic Web Techniques to provide viewers an improved and interesting tour of the museums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Our application intends to aid people visiting museums and provide all this information at the fingertips of the viewer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nvSpPr>
        <p:spPr>
          <a:xfrm>
            <a:off x="344575" y="100850"/>
            <a:ext cx="37569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Amatic SC"/>
                <a:ea typeface="Amatic SC"/>
                <a:cs typeface="Amatic SC"/>
                <a:sym typeface="Amatic SC"/>
              </a:rPr>
              <a:t>TOOLS AND TECHNOLOGIES</a:t>
            </a:r>
            <a:endParaRPr b="1" sz="3600">
              <a:latin typeface="Amatic SC"/>
              <a:ea typeface="Amatic SC"/>
              <a:cs typeface="Amatic SC"/>
              <a:sym typeface="Amatic SC"/>
            </a:endParaRPr>
          </a:p>
        </p:txBody>
      </p:sp>
      <p:sp>
        <p:nvSpPr>
          <p:cNvPr id="83" name="Google Shape;83;p17"/>
          <p:cNvSpPr txBox="1"/>
          <p:nvPr/>
        </p:nvSpPr>
        <p:spPr>
          <a:xfrm>
            <a:off x="420250" y="1025325"/>
            <a:ext cx="7412700" cy="35802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b="1" lang="en"/>
              <a:t>PROTEGE</a:t>
            </a:r>
            <a:endParaRPr b="1"/>
          </a:p>
          <a:p>
            <a:pPr indent="-317500" lvl="1" marL="914400" rtl="0" algn="l">
              <a:lnSpc>
                <a:spcPct val="150000"/>
              </a:lnSpc>
              <a:spcBef>
                <a:spcPts val="0"/>
              </a:spcBef>
              <a:spcAft>
                <a:spcPts val="0"/>
              </a:spcAft>
              <a:buSzPts val="1400"/>
              <a:buChar char="○"/>
            </a:pPr>
            <a:r>
              <a:rPr lang="en"/>
              <a:t>Ontology generation</a:t>
            </a:r>
            <a:endParaRPr/>
          </a:p>
          <a:p>
            <a:pPr indent="-317500" lvl="1" marL="914400" rtl="0" algn="l">
              <a:lnSpc>
                <a:spcPct val="150000"/>
              </a:lnSpc>
              <a:spcBef>
                <a:spcPts val="0"/>
              </a:spcBef>
              <a:spcAft>
                <a:spcPts val="0"/>
              </a:spcAft>
              <a:buSzPts val="1400"/>
              <a:buChar char="○"/>
            </a:pPr>
            <a:r>
              <a:rPr lang="en"/>
              <a:t>Data preprocessing</a:t>
            </a:r>
            <a:endParaRPr/>
          </a:p>
          <a:p>
            <a:pPr indent="-317500" lvl="1" marL="914400" rtl="0" algn="l">
              <a:lnSpc>
                <a:spcPct val="150000"/>
              </a:lnSpc>
              <a:spcBef>
                <a:spcPts val="0"/>
              </a:spcBef>
              <a:spcAft>
                <a:spcPts val="0"/>
              </a:spcAft>
              <a:buSzPts val="1400"/>
              <a:buChar char="○"/>
            </a:pPr>
            <a:r>
              <a:rPr lang="en"/>
              <a:t>RDF generation</a:t>
            </a:r>
            <a:endParaRPr/>
          </a:p>
          <a:p>
            <a:pPr indent="0" lvl="0" marL="0" rtl="0" algn="l">
              <a:lnSpc>
                <a:spcPct val="150000"/>
              </a:lnSpc>
              <a:spcBef>
                <a:spcPts val="0"/>
              </a:spcBef>
              <a:spcAft>
                <a:spcPts val="0"/>
              </a:spcAft>
              <a:buNone/>
            </a:pPr>
            <a:r>
              <a:t/>
            </a:r>
            <a:endParaRPr/>
          </a:p>
          <a:p>
            <a:pPr indent="-317500" lvl="0" marL="457200" rtl="0" algn="l">
              <a:lnSpc>
                <a:spcPct val="150000"/>
              </a:lnSpc>
              <a:spcBef>
                <a:spcPts val="0"/>
              </a:spcBef>
              <a:spcAft>
                <a:spcPts val="0"/>
              </a:spcAft>
              <a:buSzPts val="1400"/>
              <a:buChar char="●"/>
            </a:pPr>
            <a:r>
              <a:rPr b="1" lang="en"/>
              <a:t>APACHE JENA</a:t>
            </a:r>
            <a:endParaRPr b="1"/>
          </a:p>
          <a:p>
            <a:pPr indent="-317500" lvl="1" marL="914400" rtl="0" algn="l">
              <a:lnSpc>
                <a:spcPct val="150000"/>
              </a:lnSpc>
              <a:spcBef>
                <a:spcPts val="0"/>
              </a:spcBef>
              <a:spcAft>
                <a:spcPts val="0"/>
              </a:spcAft>
              <a:buSzPts val="1400"/>
              <a:buChar char="○"/>
            </a:pPr>
            <a:r>
              <a:rPr lang="en"/>
              <a:t>Uploading</a:t>
            </a:r>
            <a:r>
              <a:rPr lang="en"/>
              <a:t> datasets &amp; </a:t>
            </a:r>
            <a:r>
              <a:rPr lang="en"/>
              <a:t>SPARQL querying</a:t>
            </a:r>
            <a:endParaRPr/>
          </a:p>
          <a:p>
            <a:pPr indent="0" lvl="0" marL="0" rtl="0" algn="l">
              <a:lnSpc>
                <a:spcPct val="150000"/>
              </a:lnSpc>
              <a:spcBef>
                <a:spcPts val="0"/>
              </a:spcBef>
              <a:spcAft>
                <a:spcPts val="0"/>
              </a:spcAft>
              <a:buNone/>
            </a:pPr>
            <a:r>
              <a:t/>
            </a:r>
            <a:endParaRPr/>
          </a:p>
          <a:p>
            <a:pPr indent="-317500" lvl="0" marL="457200" rtl="0" algn="l">
              <a:lnSpc>
                <a:spcPct val="150000"/>
              </a:lnSpc>
              <a:spcBef>
                <a:spcPts val="0"/>
              </a:spcBef>
              <a:spcAft>
                <a:spcPts val="0"/>
              </a:spcAft>
              <a:buSzPts val="1400"/>
              <a:buChar char="●"/>
            </a:pPr>
            <a:r>
              <a:rPr b="1" lang="en"/>
              <a:t>HTML, CSS, ANGULAR, BOOTSTRAP</a:t>
            </a:r>
            <a:endParaRPr b="1"/>
          </a:p>
          <a:p>
            <a:pPr indent="-317500" lvl="1" marL="914400" rtl="0" algn="l">
              <a:lnSpc>
                <a:spcPct val="150000"/>
              </a:lnSpc>
              <a:spcBef>
                <a:spcPts val="0"/>
              </a:spcBef>
              <a:spcAft>
                <a:spcPts val="0"/>
              </a:spcAft>
              <a:buSzPts val="1400"/>
              <a:buChar char="○"/>
            </a:pPr>
            <a:r>
              <a:rPr lang="en"/>
              <a:t>User</a:t>
            </a:r>
            <a:r>
              <a:rPr lang="en"/>
              <a:t> Interface design and implementation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nvSpPr>
        <p:spPr>
          <a:xfrm>
            <a:off x="344575" y="100850"/>
            <a:ext cx="37569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Amatic SC"/>
                <a:ea typeface="Amatic SC"/>
                <a:cs typeface="Amatic SC"/>
                <a:sym typeface="Amatic SC"/>
              </a:rPr>
              <a:t>PROJECT WORKFLOW</a:t>
            </a:r>
            <a:endParaRPr b="1" sz="3600">
              <a:latin typeface="Amatic SC"/>
              <a:ea typeface="Amatic SC"/>
              <a:cs typeface="Amatic SC"/>
              <a:sym typeface="Amatic SC"/>
            </a:endParaRPr>
          </a:p>
        </p:txBody>
      </p:sp>
      <p:pic>
        <p:nvPicPr>
          <p:cNvPr id="89" name="Google Shape;89;p18"/>
          <p:cNvPicPr preferRelativeResize="0"/>
          <p:nvPr/>
        </p:nvPicPr>
        <p:blipFill>
          <a:blip r:embed="rId3">
            <a:alphaModFix/>
          </a:blip>
          <a:stretch>
            <a:fillRect/>
          </a:stretch>
        </p:blipFill>
        <p:spPr>
          <a:xfrm>
            <a:off x="152400" y="816350"/>
            <a:ext cx="8839199" cy="2587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9"/>
          <p:cNvSpPr txBox="1"/>
          <p:nvPr/>
        </p:nvSpPr>
        <p:spPr>
          <a:xfrm>
            <a:off x="344575" y="100850"/>
            <a:ext cx="37569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Amatic SC"/>
                <a:ea typeface="Amatic SC"/>
                <a:cs typeface="Amatic SC"/>
                <a:sym typeface="Amatic SC"/>
              </a:rPr>
              <a:t>DATASETS</a:t>
            </a:r>
            <a:endParaRPr b="1" sz="3600">
              <a:latin typeface="Amatic SC"/>
              <a:ea typeface="Amatic SC"/>
              <a:cs typeface="Amatic SC"/>
              <a:sym typeface="Amatic SC"/>
            </a:endParaRPr>
          </a:p>
        </p:txBody>
      </p:sp>
      <p:sp>
        <p:nvSpPr>
          <p:cNvPr id="95" name="Google Shape;95;p19"/>
          <p:cNvSpPr txBox="1"/>
          <p:nvPr/>
        </p:nvSpPr>
        <p:spPr>
          <a:xfrm>
            <a:off x="55625" y="1488125"/>
            <a:ext cx="7412700" cy="35802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b="1" lang="en"/>
              <a:t>LOCATION DATA</a:t>
            </a:r>
            <a:endParaRPr b="1"/>
          </a:p>
          <a:p>
            <a:pPr indent="-317500" lvl="1" marL="914400" rtl="0" algn="l">
              <a:lnSpc>
                <a:spcPct val="150000"/>
              </a:lnSpc>
              <a:spcBef>
                <a:spcPts val="0"/>
              </a:spcBef>
              <a:spcAft>
                <a:spcPts val="0"/>
              </a:spcAft>
              <a:buSzPts val="1400"/>
              <a:buChar char="○"/>
            </a:pPr>
            <a:r>
              <a:rPr lang="en"/>
              <a:t>Random location (latlong) data generated using python scripts</a:t>
            </a:r>
            <a:endParaRPr/>
          </a:p>
          <a:p>
            <a:pPr indent="0" lvl="0" marL="457200" rtl="0" algn="l">
              <a:lnSpc>
                <a:spcPct val="150000"/>
              </a:lnSpc>
              <a:spcBef>
                <a:spcPts val="0"/>
              </a:spcBef>
              <a:spcAft>
                <a:spcPts val="0"/>
              </a:spcAft>
              <a:buNone/>
            </a:pPr>
            <a:r>
              <a:t/>
            </a:r>
            <a:endParaRPr b="1"/>
          </a:p>
          <a:p>
            <a:pPr indent="-317500" lvl="0" marL="457200" rtl="0" algn="l">
              <a:lnSpc>
                <a:spcPct val="150000"/>
              </a:lnSpc>
              <a:spcBef>
                <a:spcPts val="0"/>
              </a:spcBef>
              <a:spcAft>
                <a:spcPts val="0"/>
              </a:spcAft>
              <a:buSzPts val="1400"/>
              <a:buChar char="●"/>
            </a:pPr>
            <a:r>
              <a:rPr b="1" lang="en"/>
              <a:t>ARTWORKS DATA</a:t>
            </a:r>
            <a:endParaRPr b="1"/>
          </a:p>
          <a:p>
            <a:pPr indent="-317500" lvl="1" marL="914400" rtl="0" algn="l">
              <a:lnSpc>
                <a:spcPct val="150000"/>
              </a:lnSpc>
              <a:spcBef>
                <a:spcPts val="0"/>
              </a:spcBef>
              <a:spcAft>
                <a:spcPts val="0"/>
              </a:spcAft>
              <a:buSzPts val="1400"/>
              <a:buChar char="○"/>
            </a:pPr>
            <a:r>
              <a:rPr lang="en"/>
              <a:t>Museum of Modern Art (MoMA) (</a:t>
            </a:r>
            <a:r>
              <a:rPr lang="en" u="sng">
                <a:solidFill>
                  <a:srgbClr val="1155CC"/>
                </a:solidFill>
                <a:hlinkClick r:id="rId3"/>
              </a:rPr>
              <a:t>https://doi.org/10.5281/zenodo.1439879</a:t>
            </a:r>
            <a:r>
              <a:rPr lang="en"/>
              <a:t>)</a:t>
            </a:r>
            <a:endParaRPr/>
          </a:p>
          <a:p>
            <a:pPr indent="0" lvl="0" marL="0" rtl="0" algn="l">
              <a:lnSpc>
                <a:spcPct val="150000"/>
              </a:lnSpc>
              <a:spcBef>
                <a:spcPts val="0"/>
              </a:spcBef>
              <a:spcAft>
                <a:spcPts val="0"/>
              </a:spcAft>
              <a:buNone/>
            </a:pPr>
            <a:r>
              <a:t/>
            </a:r>
            <a:endParaRPr/>
          </a:p>
          <a:p>
            <a:pPr indent="-317500" lvl="0" marL="457200" rtl="0" algn="l">
              <a:lnSpc>
                <a:spcPct val="150000"/>
              </a:lnSpc>
              <a:spcBef>
                <a:spcPts val="0"/>
              </a:spcBef>
              <a:spcAft>
                <a:spcPts val="0"/>
              </a:spcAft>
              <a:buSzPts val="1400"/>
              <a:buChar char="●"/>
            </a:pPr>
            <a:r>
              <a:rPr b="1" lang="en"/>
              <a:t>ARTISTS DATA</a:t>
            </a:r>
            <a:endParaRPr b="1"/>
          </a:p>
          <a:p>
            <a:pPr indent="-317500" lvl="1" marL="914400" rtl="0" algn="l">
              <a:lnSpc>
                <a:spcPct val="150000"/>
              </a:lnSpc>
              <a:spcBef>
                <a:spcPts val="0"/>
              </a:spcBef>
              <a:spcAft>
                <a:spcPts val="0"/>
              </a:spcAft>
              <a:buSzPts val="1400"/>
              <a:buChar char="○"/>
            </a:pPr>
            <a:r>
              <a:rPr lang="en"/>
              <a:t>Museum of Modern Art (MoMA) (</a:t>
            </a:r>
            <a:r>
              <a:rPr lang="en" u="sng">
                <a:solidFill>
                  <a:srgbClr val="1155CC"/>
                </a:solidFill>
                <a:hlinkClick r:id="rId4"/>
              </a:rPr>
              <a:t>https://doi.org/10.5281/zenodo.1439879</a:t>
            </a:r>
            <a:r>
              <a:rPr lang="en"/>
              <a:t>)</a:t>
            </a:r>
            <a:endParaRPr/>
          </a:p>
        </p:txBody>
      </p:sp>
      <p:pic>
        <p:nvPicPr>
          <p:cNvPr id="96" name="Google Shape;96;p19"/>
          <p:cNvPicPr preferRelativeResize="0"/>
          <p:nvPr/>
        </p:nvPicPr>
        <p:blipFill>
          <a:blip r:embed="rId5">
            <a:alphaModFix/>
          </a:blip>
          <a:stretch>
            <a:fillRect/>
          </a:stretch>
        </p:blipFill>
        <p:spPr>
          <a:xfrm>
            <a:off x="5951925" y="322750"/>
            <a:ext cx="3101224" cy="2344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0"/>
          <p:cNvSpPr txBox="1"/>
          <p:nvPr/>
        </p:nvSpPr>
        <p:spPr>
          <a:xfrm>
            <a:off x="344575" y="100850"/>
            <a:ext cx="37569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Amatic SC"/>
                <a:ea typeface="Amatic SC"/>
                <a:cs typeface="Amatic SC"/>
                <a:sym typeface="Amatic SC"/>
              </a:rPr>
              <a:t>DATASETS</a:t>
            </a:r>
            <a:endParaRPr b="1" sz="3600">
              <a:latin typeface="Amatic SC"/>
              <a:ea typeface="Amatic SC"/>
              <a:cs typeface="Amatic SC"/>
              <a:sym typeface="Amatic SC"/>
            </a:endParaRPr>
          </a:p>
        </p:txBody>
      </p:sp>
      <p:pic>
        <p:nvPicPr>
          <p:cNvPr id="102" name="Google Shape;102;p20"/>
          <p:cNvPicPr preferRelativeResize="0"/>
          <p:nvPr/>
        </p:nvPicPr>
        <p:blipFill>
          <a:blip r:embed="rId3">
            <a:alphaModFix/>
          </a:blip>
          <a:stretch>
            <a:fillRect/>
          </a:stretch>
        </p:blipFill>
        <p:spPr>
          <a:xfrm>
            <a:off x="4406275" y="816350"/>
            <a:ext cx="4737725" cy="3966050"/>
          </a:xfrm>
          <a:prstGeom prst="rect">
            <a:avLst/>
          </a:prstGeom>
          <a:noFill/>
          <a:ln>
            <a:noFill/>
          </a:ln>
        </p:spPr>
      </p:pic>
      <p:pic>
        <p:nvPicPr>
          <p:cNvPr id="103" name="Google Shape;103;p20"/>
          <p:cNvPicPr preferRelativeResize="0"/>
          <p:nvPr/>
        </p:nvPicPr>
        <p:blipFill>
          <a:blip r:embed="rId4">
            <a:alphaModFix/>
          </a:blip>
          <a:stretch>
            <a:fillRect/>
          </a:stretch>
        </p:blipFill>
        <p:spPr>
          <a:xfrm>
            <a:off x="0" y="816350"/>
            <a:ext cx="4406275" cy="3966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1"/>
          <p:cNvSpPr txBox="1"/>
          <p:nvPr/>
        </p:nvSpPr>
        <p:spPr>
          <a:xfrm>
            <a:off x="344575" y="100850"/>
            <a:ext cx="37569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Amatic SC"/>
                <a:ea typeface="Amatic SC"/>
                <a:cs typeface="Amatic SC"/>
                <a:sym typeface="Amatic SC"/>
              </a:rPr>
              <a:t>COMPARE &amp; CONTRAST</a:t>
            </a:r>
            <a:endParaRPr b="1" sz="3600">
              <a:latin typeface="Amatic SC"/>
              <a:ea typeface="Amatic SC"/>
              <a:cs typeface="Amatic SC"/>
              <a:sym typeface="Amatic SC"/>
            </a:endParaRPr>
          </a:p>
        </p:txBody>
      </p:sp>
      <p:sp>
        <p:nvSpPr>
          <p:cNvPr id="109" name="Google Shape;109;p21"/>
          <p:cNvSpPr txBox="1"/>
          <p:nvPr/>
        </p:nvSpPr>
        <p:spPr>
          <a:xfrm>
            <a:off x="452625" y="923775"/>
            <a:ext cx="7176600" cy="37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Existing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Most of the museums have static content tours like giving a booklet</a:t>
            </a:r>
            <a:endParaRPr/>
          </a:p>
          <a:p>
            <a:pPr indent="-317500" lvl="0" marL="457200" rtl="0" algn="l">
              <a:spcBef>
                <a:spcPts val="0"/>
              </a:spcBef>
              <a:spcAft>
                <a:spcPts val="0"/>
              </a:spcAft>
              <a:buSzPts val="1400"/>
              <a:buChar char="❖"/>
            </a:pPr>
            <a:r>
              <a:rPr lang="en"/>
              <a:t>Some museums started using smart devices like a tablet, which gives information about the  artifacts in a </a:t>
            </a:r>
            <a:r>
              <a:rPr lang="en"/>
              <a:t>particular</a:t>
            </a:r>
            <a:r>
              <a:rPr lang="en"/>
              <a:t> room or entire museum</a:t>
            </a:r>
            <a:endParaRPr/>
          </a:p>
          <a:p>
            <a:pPr indent="-317500" lvl="0" marL="457200" rtl="0" algn="l">
              <a:spcBef>
                <a:spcPts val="0"/>
              </a:spcBef>
              <a:spcAft>
                <a:spcPts val="0"/>
              </a:spcAft>
              <a:buSzPts val="1400"/>
              <a:buChar char="❖"/>
            </a:pPr>
            <a:r>
              <a:rPr lang="en"/>
              <a:t>Both the above approaches requires user to search for an artifact to get more information</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Our solution</a:t>
            </a:r>
            <a:endParaRPr/>
          </a:p>
          <a:p>
            <a:pPr indent="0" lvl="0" marL="0" rtl="0" algn="l">
              <a:spcBef>
                <a:spcPts val="0"/>
              </a:spcBef>
              <a:spcAft>
                <a:spcPts val="0"/>
              </a:spcAft>
              <a:buNone/>
            </a:pPr>
            <a:r>
              <a:rPr lang="en"/>
              <a:t> </a:t>
            </a:r>
            <a:endParaRPr/>
          </a:p>
          <a:p>
            <a:pPr indent="-317500" lvl="0" marL="457200" rtl="0" algn="l">
              <a:spcBef>
                <a:spcPts val="0"/>
              </a:spcBef>
              <a:spcAft>
                <a:spcPts val="0"/>
              </a:spcAft>
              <a:buSzPts val="1400"/>
              <a:buChar char="❖"/>
            </a:pPr>
            <a:r>
              <a:rPr lang="en"/>
              <a:t>We are building a web/mobile app, which gets user location and displays the artifact/ nearby artifacts the user is looking at</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